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715" r:id="rId2"/>
    <p:sldMasterId id="2147483716" r:id="rId3"/>
  </p:sldMasterIdLst>
  <p:notesMasterIdLst>
    <p:notesMasterId r:id="rId13"/>
  </p:notesMasterIdLst>
  <p:handoutMasterIdLst>
    <p:handoutMasterId r:id="rId14"/>
  </p:handoutMasterIdLst>
  <p:sldIdLst>
    <p:sldId id="328" r:id="rId4"/>
    <p:sldId id="337" r:id="rId5"/>
    <p:sldId id="334" r:id="rId6"/>
    <p:sldId id="335" r:id="rId7"/>
    <p:sldId id="343" r:id="rId8"/>
    <p:sldId id="340" r:id="rId9"/>
    <p:sldId id="342" r:id="rId10"/>
    <p:sldId id="329" r:id="rId11"/>
    <p:sldId id="323" r:id="rId1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40949A"/>
    <a:srgbClr val="0000CC"/>
    <a:srgbClr val="FF3300"/>
    <a:srgbClr val="FF9900"/>
    <a:srgbClr val="5469A2"/>
    <a:srgbClr val="294171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2" autoAdjust="0"/>
    <p:restoredTop sz="95051" autoAdjust="0"/>
  </p:normalViewPr>
  <p:slideViewPr>
    <p:cSldViewPr>
      <p:cViewPr>
        <p:scale>
          <a:sx n="70" d="100"/>
          <a:sy n="70" d="100"/>
        </p:scale>
        <p:origin x="-2904" y="-1260"/>
      </p:cViewPr>
      <p:guideLst>
        <p:guide orient="horz" pos="4176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2022" y="-90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b="0"/>
            </a:lvl1pPr>
          </a:lstStyle>
          <a:p>
            <a:pPr>
              <a:defRPr/>
            </a:pPr>
            <a:fld id="{AE6E30BC-1DE5-493A-A0F9-FCEC3A8939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D16DD5-840D-440B-9C67-CF212ADB15F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66FE03-75CC-4213-8C8A-2F4FD83F7594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6" name="Line 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829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8298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2216E-DEE9-4439-A55C-F191FD3B39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7525C-D5E8-4E52-928E-9BA3EBE537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D6C4F-DB10-4765-BB2C-A5B1B9CCF2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17C094A8-FE60-4697-A860-C027CDF9A1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81956" name="Rectangle 4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pic>
        <p:nvPicPr>
          <p:cNvPr id="1029" name="Picture 5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1958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1960" name="Line 8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81961" name="Line 9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81962" name="Rectangle 10"/>
          <p:cNvSpPr>
            <a:spLocks noChangeArrowheads="1"/>
          </p:cNvSpPr>
          <p:nvPr userDrawn="1"/>
        </p:nvSpPr>
        <p:spPr bwMode="auto">
          <a:xfrm>
            <a:off x="1219200" y="6400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b="0" dirty="0" smtClean="0"/>
              <a:t>December 07, </a:t>
            </a:r>
            <a:r>
              <a:rPr lang="en-US" sz="1400" b="0" dirty="0"/>
              <a:t>2010</a:t>
            </a:r>
          </a:p>
        </p:txBody>
      </p:sp>
      <p:sp>
        <p:nvSpPr>
          <p:cNvPr id="381963" name="Rectangle 11"/>
          <p:cNvSpPr>
            <a:spLocks noChangeArrowheads="1"/>
          </p:cNvSpPr>
          <p:nvPr userDrawn="1"/>
        </p:nvSpPr>
        <p:spPr bwMode="auto">
          <a:xfrm>
            <a:off x="7620000" y="6400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b="0" dirty="0"/>
              <a:t>Page </a:t>
            </a:r>
            <a:fld id="{E6FF3DAD-BF25-472B-A689-8F968E417B72}" type="slidenum">
              <a:rPr lang="en-US" sz="1400" b="0"/>
              <a:pPr algn="ctr">
                <a:defRPr/>
              </a:pPr>
              <a:t>‹#›</a:t>
            </a:fld>
            <a:endParaRPr lang="en-US" sz="14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15" r:id="rId2"/>
    <p:sldLayoutId id="2147484116" r:id="rId3"/>
    <p:sldLayoutId id="2147484130" r:id="rId4"/>
    <p:sldLayoutId id="2147484131" r:id="rId5"/>
    <p:sldLayoutId id="2147484132" r:id="rId6"/>
    <p:sldLayoutId id="2147484133" r:id="rId7"/>
    <p:sldLayoutId id="2147484134" r:id="rId8"/>
    <p:sldLayoutId id="2147484135" r:id="rId9"/>
    <p:sldLayoutId id="2147484117" r:id="rId10"/>
    <p:sldLayoutId id="2147484136" r:id="rId11"/>
    <p:sldLayoutId id="2147484137" r:id="rId12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14" name="Line 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AC054646-37C9-4A95-853C-C047FD9172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81956" name="Rectangle 4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pic>
        <p:nvPicPr>
          <p:cNvPr id="3077" name="Picture 5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1958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1960" name="Line 8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81961" name="Line 9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81962" name="Rectangle 10"/>
          <p:cNvSpPr>
            <a:spLocks noChangeArrowheads="1"/>
          </p:cNvSpPr>
          <p:nvPr userDrawn="1"/>
        </p:nvSpPr>
        <p:spPr bwMode="auto">
          <a:xfrm>
            <a:off x="1219200" y="6400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b="0" dirty="0"/>
              <a:t>June 10, 2009</a:t>
            </a:r>
          </a:p>
        </p:txBody>
      </p:sp>
      <p:sp>
        <p:nvSpPr>
          <p:cNvPr id="381963" name="Rectangle 11"/>
          <p:cNvSpPr>
            <a:spLocks noChangeArrowheads="1"/>
          </p:cNvSpPr>
          <p:nvPr userDrawn="1"/>
        </p:nvSpPr>
        <p:spPr bwMode="auto">
          <a:xfrm>
            <a:off x="7620000" y="6400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b="0" dirty="0"/>
              <a:t>Page </a:t>
            </a:r>
            <a:fld id="{E672A50C-72B9-48A0-98EC-C2F483B5B086}" type="slidenum">
              <a:rPr lang="en-US" sz="1400" b="0"/>
              <a:pPr algn="ctr">
                <a:defRPr/>
              </a:pPr>
              <a:t>‹#›</a:t>
            </a:fld>
            <a:endParaRPr lang="en-US" sz="14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8" r:id="rId1"/>
    <p:sldLayoutId id="2147484139" r:id="rId2"/>
    <p:sldLayoutId id="2147484140" r:id="rId3"/>
    <p:sldLayoutId id="2147484141" r:id="rId4"/>
    <p:sldLayoutId id="2147484142" r:id="rId5"/>
    <p:sldLayoutId id="2147484143" r:id="rId6"/>
    <p:sldLayoutId id="2147484144" r:id="rId7"/>
    <p:sldLayoutId id="2147484145" r:id="rId8"/>
    <p:sldLayoutId id="2147484146" r:id="rId9"/>
    <p:sldLayoutId id="2147484147" r:id="rId10"/>
    <p:sldLayoutId id="214748414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7162800" cy="3429000"/>
          </a:xfrm>
        </p:spPr>
        <p:txBody>
          <a:bodyPr/>
          <a:lstStyle/>
          <a:p>
            <a:pPr algn="ctr" eaLnBrk="1" hangingPunct="1"/>
            <a:r>
              <a:rPr lang="en-US" sz="3200" b="1" dirty="0" smtClean="0">
                <a:latin typeface="Lucida Bright" pitchFamily="18" charset="0"/>
              </a:rPr>
              <a:t/>
            </a:r>
            <a:br>
              <a:rPr lang="en-US" sz="3200" b="1" dirty="0" smtClean="0">
                <a:latin typeface="Lucida Bright" pitchFamily="18" charset="0"/>
              </a:rPr>
            </a:br>
            <a:r>
              <a:rPr lang="en-US" sz="3200" b="1" dirty="0" smtClean="0">
                <a:latin typeface="Lucida Bright" pitchFamily="18" charset="0"/>
              </a:rPr>
              <a:t>MO Projects Financial Overview</a:t>
            </a:r>
            <a:r>
              <a:rPr lang="en-US" sz="2400" b="1" dirty="0" smtClean="0">
                <a:latin typeface="Lucida Bright" pitchFamily="18" charset="0"/>
              </a:rPr>
              <a:t/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/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>Commercial Operations Subcommittee</a:t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>December 07, 2010</a:t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/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>Heather Day</a:t>
            </a:r>
            <a:r>
              <a:rPr lang="en-US" sz="2000" smtClean="0">
                <a:latin typeface="Lucida Bright" pitchFamily="18" charset="0"/>
              </a:rPr>
              <a:t/>
            </a:r>
            <a:br>
              <a:rPr lang="en-US" sz="2000" smtClean="0">
                <a:latin typeface="Lucida Bright" pitchFamily="18" charset="0"/>
              </a:rPr>
            </a:br>
            <a:endParaRPr lang="en-US" dirty="0" smtClean="0">
              <a:latin typeface="Lucida Calligraphy" pitchFamily="66" charset="0"/>
            </a:endParaRPr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990600" y="3124200"/>
            <a:ext cx="7162800" cy="0"/>
          </a:xfrm>
          <a:prstGeom prst="line">
            <a:avLst/>
          </a:prstGeom>
          <a:noFill/>
          <a:ln w="317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2010 Projects</a:t>
            </a:r>
          </a:p>
        </p:txBody>
      </p:sp>
      <p:pic>
        <p:nvPicPr>
          <p:cNvPr id="2560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113" y="838200"/>
            <a:ext cx="8866187" cy="46863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Projects in Execution</a:t>
            </a:r>
          </a:p>
        </p:txBody>
      </p:sp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457200" y="114300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No projects in Execution Phase.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Projects in Planning</a:t>
            </a: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228600" y="4191000"/>
            <a:ext cx="8686800" cy="304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endParaRPr lang="en-US" sz="1400"/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113" y="990600"/>
            <a:ext cx="8104187" cy="17145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Projects in Initiation</a:t>
            </a:r>
          </a:p>
        </p:txBody>
      </p:sp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457200" y="114300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No projects in Initiation Phase.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Projects On Hold, Deferred or Not Started</a:t>
            </a:r>
          </a:p>
        </p:txBody>
      </p:sp>
      <p:pic>
        <p:nvPicPr>
          <p:cNvPr id="2969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38200"/>
            <a:ext cx="8104188" cy="3095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Projects Closing, Closed or Cancelled</a:t>
            </a:r>
          </a:p>
        </p:txBody>
      </p: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113" y="1066800"/>
            <a:ext cx="8104187" cy="10096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991600" cy="685800"/>
          </a:xfrm>
        </p:spPr>
        <p:txBody>
          <a:bodyPr/>
          <a:lstStyle/>
          <a:p>
            <a:pPr algn="r" eaLnBrk="1" hangingPunct="1"/>
            <a:r>
              <a:rPr lang="en-US" sz="2400" b="1" dirty="0" smtClean="0">
                <a:latin typeface="Arial" charset="0"/>
              </a:rPr>
              <a:t>Financial Overview as of </a:t>
            </a:r>
            <a:r>
              <a:rPr lang="en-US" sz="2400" b="1" dirty="0" smtClean="0">
                <a:latin typeface="Arial" charset="0"/>
              </a:rPr>
              <a:t>12/06/2010 </a:t>
            </a:r>
            <a:endParaRPr lang="en-US" sz="2400" b="1" dirty="0" smtClean="0">
              <a:latin typeface="Arial" charset="0"/>
            </a:endParaRPr>
          </a:p>
        </p:txBody>
      </p:sp>
      <p:graphicFrame>
        <p:nvGraphicFramePr>
          <p:cNvPr id="9250" name="Group 34"/>
          <p:cNvGraphicFramePr>
            <a:graphicFrameLocks noGrp="1"/>
          </p:cNvGraphicFramePr>
          <p:nvPr>
            <p:ph idx="1"/>
          </p:nvPr>
        </p:nvGraphicFramePr>
        <p:xfrm>
          <a:off x="152400" y="762000"/>
          <a:ext cx="8763000" cy="4490339"/>
        </p:xfrm>
        <a:graphic>
          <a:graphicData uri="http://schemas.openxmlformats.org/drawingml/2006/table">
            <a:tbl>
              <a:tblPr/>
              <a:tblGrid>
                <a:gridCol w="2628900"/>
                <a:gridCol w="1035050"/>
                <a:gridCol w="5099050"/>
              </a:tblGrid>
              <a:tr h="273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 PPL Budget Activity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Amount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Notes/comments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Approved MO Capability Line Budget Funding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~$1.5M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approved MO funding allocation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Designates where the capability line falls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8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Forecast Spend of projects above the Capability Line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~1.2M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Based on current expectations and run rates for active and not started projects above the capability line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54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Variance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~300K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Variance is difference between </a:t>
                      </a: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 Capability Line Budget Funding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and </a:t>
                      </a: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Forecast Spend of projects above the Capability Line.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Questions / Contact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33400" y="1371600"/>
            <a:ext cx="82296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0"/>
              <a:t>Heather Day</a:t>
            </a:r>
            <a:endParaRPr lang="en-US" sz="2000" b="0"/>
          </a:p>
          <a:p>
            <a:pPr algn="ctr"/>
            <a:r>
              <a:rPr lang="en-US" sz="2000" b="0"/>
              <a:t>Market Operations Divisional Projects Organization</a:t>
            </a:r>
          </a:p>
          <a:p>
            <a:pPr algn="ctr"/>
            <a:r>
              <a:rPr lang="en-US" sz="2000" b="0"/>
              <a:t>ERCOT</a:t>
            </a:r>
          </a:p>
          <a:p>
            <a:pPr algn="ctr"/>
            <a:r>
              <a:rPr lang="en-US" sz="2000" b="0"/>
              <a:t>(512) 248-4171</a:t>
            </a:r>
          </a:p>
          <a:p>
            <a:pPr algn="ctr"/>
            <a:r>
              <a:rPr lang="en-US" sz="2000" b="0"/>
              <a:t>hday@ercot.com</a:t>
            </a:r>
          </a:p>
          <a:p>
            <a:pPr algn="ctr"/>
            <a:endParaRPr lang="en-US" sz="2000" b="0"/>
          </a:p>
          <a:p>
            <a:pPr algn="ctr"/>
            <a:endParaRPr lang="en-US" sz="2000" b="0"/>
          </a:p>
          <a:p>
            <a:pPr algn="ctr"/>
            <a:endParaRPr 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808080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808080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23839</TotalTime>
  <Words>138</Words>
  <Application>Microsoft Office PowerPoint</Application>
  <PresentationFormat>On-screen Show (4:3)</PresentationFormat>
  <Paragraphs>32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Custom Design</vt:lpstr>
      <vt:lpstr>2_Custom Design</vt:lpstr>
      <vt:lpstr>3_Custom Design</vt:lpstr>
      <vt:lpstr> MO Projects Financial Overview  Commercial Operations Subcommittee December 07, 2010  Heather Day </vt:lpstr>
      <vt:lpstr>2010 Projects</vt:lpstr>
      <vt:lpstr>Projects in Execution</vt:lpstr>
      <vt:lpstr>Projects in Planning</vt:lpstr>
      <vt:lpstr>Projects in Initiation</vt:lpstr>
      <vt:lpstr>Projects On Hold, Deferred or Not Started</vt:lpstr>
      <vt:lpstr>Projects Closing, Closed or Cancelled</vt:lpstr>
      <vt:lpstr>Financial Overview as of 12/06/2010 </vt:lpstr>
      <vt:lpstr>Questions / Contact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of Account Management at ERCOT</dc:title>
  <dc:creator>Kate Horne</dc:creator>
  <cp:lastModifiedBy>Heather Day</cp:lastModifiedBy>
  <cp:revision>709</cp:revision>
  <dcterms:created xsi:type="dcterms:W3CDTF">2005-04-21T14:28:35Z</dcterms:created>
  <dcterms:modified xsi:type="dcterms:W3CDTF">2010-12-06T20:47:23Z</dcterms:modified>
</cp:coreProperties>
</file>